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94"/>
    <p:restoredTop sz="77481"/>
  </p:normalViewPr>
  <p:slideViewPr>
    <p:cSldViewPr snapToGrid="0" snapToObjects="1">
      <p:cViewPr varScale="1">
        <p:scale>
          <a:sx n="66" d="100"/>
          <a:sy n="66" d="100"/>
        </p:scale>
        <p:origin x="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A2F95-9576-624F-8573-1CA1DD831D88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EFEF6-4592-9B45-ADF7-33B2F188F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93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EFEF6-4592-9B45-ADF7-33B2F188F51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35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EFEF6-4592-9B45-ADF7-33B2F188F51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50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EFEF6-4592-9B45-ADF7-33B2F188F51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190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EFEF6-4592-9B45-ADF7-33B2F188F51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512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EFEF6-4592-9B45-ADF7-33B2F188F51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0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A97A6B-A261-FB44-84BD-32CE2242C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F52537B-ED4D-7E47-9465-73DDD1CA9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DC34A0-6839-7047-BB9F-4891068C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99B5-CC9D-1F44-BFAD-A8BFD005A3C3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15B929-666B-9446-B885-30407C61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AA9624-8B9E-D642-AAD8-0C02CBEF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AA5E-283D-C74C-A180-33246C2E02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89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4D806D-2AA0-B14A-B806-577E05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1592B42-0F0E-1D41-ACA7-22348C2B9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5B6982-DD2B-AF48-8917-549B24EA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99B5-CC9D-1F44-BFAD-A8BFD005A3C3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1F318E-9D57-3147-96FF-A09921584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DD850F-BF29-F149-A69F-AC248040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AA5E-283D-C74C-A180-33246C2E02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67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C954FF5-B91C-AF41-A0B0-B2CD9D656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5130926-8473-6841-BCC9-E288F0A45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DF502D-A9F2-1C40-BF4E-0609D0DED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99B5-CC9D-1F44-BFAD-A8BFD005A3C3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3DAEC7-EF61-5447-8C9B-F530C318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DFEED2-AC4C-2944-ACEC-CE3CDDBF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AA5E-283D-C74C-A180-33246C2E02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70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FEC774-A80D-3347-A5D4-C59705F8B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F17E99-AE2B-7E4E-9D28-B43C06F3F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516BEF-47B2-7A4F-A2D9-F60479E3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99B5-CC9D-1F44-BFAD-A8BFD005A3C3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CD1B2C-AC48-5A4A-81C5-5F930DCAA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54D9D4-3597-1646-BB7C-59BA3BD0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AA5E-283D-C74C-A180-33246C2E02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18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805225-9B17-A245-AFEE-C953FB44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61F853-3839-6B44-AAD6-CC2515BD3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98138B-AB37-D344-A59B-0C4A597F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99B5-CC9D-1F44-BFAD-A8BFD005A3C3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5198D0-8866-CB4F-AB05-DE99E295C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C8207-0471-474D-82B3-7B340912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AA5E-283D-C74C-A180-33246C2E02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80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61FC01-3643-2146-8E6B-97C84AA6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84C830-3D9B-034F-B69C-E4126723C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1F521D-D92F-DC49-B982-F0E8E1CF2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774B63-2CD8-9045-B0A6-53A7ABBBD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99B5-CC9D-1F44-BFAD-A8BFD005A3C3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688300-CD12-9748-8D71-BEFE43F2B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1721F0-E94F-144D-8928-CA0F9200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AA5E-283D-C74C-A180-33246C2E02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0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F81136-7FD4-624D-8CAC-1D8502AFD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4C92651-0A7D-054A-84A0-768392A5F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5D2937-2012-5548-AD55-D7222F54C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D6ABDE9-DF1A-6242-87A4-511BCDBE6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2FB3AB4-199A-FF48-9EF6-E9226485CF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F0951D5-0C46-2A41-8393-0ACD7179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99B5-CC9D-1F44-BFAD-A8BFD005A3C3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0C05497-1630-B146-913A-4C8443A9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39BFCF1-79EF-924F-A741-7AD8B8FC3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AA5E-283D-C74C-A180-33246C2E02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49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C759FB-7751-3D41-8E7B-BBDB6BFC5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673D9D0-4D7F-EA4E-B91C-31D742720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99B5-CC9D-1F44-BFAD-A8BFD005A3C3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6A1F72-A75E-2049-B346-5255606D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ABF983E-042F-DD4F-92A4-21F915EF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AA5E-283D-C74C-A180-33246C2E02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65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EF7959F-68D0-C242-8430-D92708F30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99B5-CC9D-1F44-BFAD-A8BFD005A3C3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4F46B6B-B4E2-2F4B-933D-525C4061A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4EBBFC9-34B4-A441-9F72-49AE7060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AA5E-283D-C74C-A180-33246C2E02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78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6726-1DBF-9C46-A662-73C541D2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556847-BEC6-7E4B-BE80-056D897B5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85151D-2570-C947-B068-A3260C3CB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574B85-2A2B-574F-8B6C-DEDE58632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99B5-CC9D-1F44-BFAD-A8BFD005A3C3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15F231-A420-E442-8F38-D9FCA6821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201773-39AF-3F4E-B89B-22BA46BE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AA5E-283D-C74C-A180-33246C2E02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17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DC75CA-BE28-CB4E-9B21-68BCBDE9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6C81778-2121-A44C-93F8-A6D2F386D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2AA3D4-49A7-EA4A-867A-AAEE45A16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15CBFDE-4F00-7C42-A4BA-FCABFFAF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99B5-CC9D-1F44-BFAD-A8BFD005A3C3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F6D8C8-66B7-EB44-B5B9-ED857A2B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9B99CC-CF2A-AA4D-B9A6-7F99A3A4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AA5E-283D-C74C-A180-33246C2E02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20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2D0605E-AF97-6E48-A746-2741EAFA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5EB46E-0911-044D-95D0-995D7C938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659E3F-713D-334C-B972-337F5F45E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999B5-CC9D-1F44-BFAD-A8BFD005A3C3}" type="datetimeFigureOut">
              <a:rPr lang="it-IT" smtClean="0"/>
              <a:t>03/02/23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83503A-A528-0C44-89CB-AEF52BD75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0C544-C643-FB47-B817-2182ED0EB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9AA5E-283D-C74C-A180-33246C2E02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23D4207-F419-5741-96A3-65C25228D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2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8"/>
    </mc:Choice>
    <mc:Fallback>
      <p:transition spd="slow" advTm="406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esterni, erba, cielo, persona&#10;&#10;Descrizione generata automaticamente">
            <a:extLst>
              <a:ext uri="{FF2B5EF4-FFF2-40B4-BE49-F238E27FC236}">
                <a16:creationId xmlns:a16="http://schemas.microsoft.com/office/drawing/2014/main" id="{0D1310B4-26A1-A344-AF3E-EF66922FC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3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19"/>
    </mc:Choice>
    <mc:Fallback>
      <p:transition spd="slow" advTm="571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erba, esterni, segnale&#10;&#10;Descrizione generata automaticamente">
            <a:extLst>
              <a:ext uri="{FF2B5EF4-FFF2-40B4-BE49-F238E27FC236}">
                <a16:creationId xmlns:a16="http://schemas.microsoft.com/office/drawing/2014/main" id="{EFB877D3-6C89-4842-8CE8-203C19B980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57" b="977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80"/>
    </mc:Choice>
    <mc:Fallback>
      <p:transition spd="slow" advTm="738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3E3AD9F3-E62D-AC4E-9019-2B8B98D38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09"/>
          <a:stretch/>
        </p:blipFill>
        <p:spPr>
          <a:xfrm>
            <a:off x="21" y="0"/>
            <a:ext cx="8910516" cy="685800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F8A1837-BE39-784F-8FA4-2CAC53A93D9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282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b="1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567B404B-577C-B245-8A52-23E4DE1694C9}"/>
              </a:ext>
            </a:extLst>
          </p:cNvPr>
          <p:cNvSpPr txBox="1">
            <a:spLocks/>
          </p:cNvSpPr>
          <p:nvPr/>
        </p:nvSpPr>
        <p:spPr>
          <a:xfrm>
            <a:off x="8910537" y="0"/>
            <a:ext cx="3279939" cy="49663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sz="2000" b="1" dirty="0"/>
          </a:p>
          <a:p>
            <a:pPr marL="0" indent="0" algn="ctr">
              <a:buNone/>
            </a:pPr>
            <a:r>
              <a:rPr lang="it-IT" sz="2000" b="1" dirty="0"/>
              <a:t>I numeri </a:t>
            </a:r>
          </a:p>
          <a:p>
            <a:pPr marL="0" indent="0" algn="ctr">
              <a:buNone/>
            </a:pPr>
            <a:endParaRPr lang="it-IT" sz="2000" b="1" dirty="0"/>
          </a:p>
          <a:p>
            <a:pPr>
              <a:spcBef>
                <a:spcPts val="400"/>
              </a:spcBef>
            </a:pPr>
            <a:r>
              <a:rPr lang="it-IT" sz="2000" b="1" dirty="0"/>
              <a:t>Palazzone 1 Km con 9 piani </a:t>
            </a:r>
          </a:p>
          <a:p>
            <a:pPr>
              <a:spcBef>
                <a:spcPts val="400"/>
              </a:spcBef>
            </a:pPr>
            <a:r>
              <a:rPr lang="it-IT" sz="2000" b="1" dirty="0"/>
              <a:t>1320 appartamenti</a:t>
            </a:r>
          </a:p>
          <a:p>
            <a:pPr>
              <a:spcBef>
                <a:spcPts val="400"/>
              </a:spcBef>
            </a:pPr>
            <a:r>
              <a:rPr lang="it-IT" sz="2000" b="1" dirty="0"/>
              <a:t>Circa 5000 abitanti ufficiali</a:t>
            </a:r>
          </a:p>
          <a:p>
            <a:pPr>
              <a:spcBef>
                <a:spcPts val="400"/>
              </a:spcBef>
            </a:pPr>
            <a:r>
              <a:rPr lang="it-IT" sz="2000" b="1" dirty="0"/>
              <a:t>1350 ettari di parchi (Tenuta dei Massimi e Valle dei Casali)</a:t>
            </a:r>
          </a:p>
          <a:p>
            <a:pPr>
              <a:spcBef>
                <a:spcPts val="400"/>
              </a:spcBef>
            </a:pPr>
            <a:r>
              <a:rPr lang="it-IT" sz="2000" b="1" dirty="0"/>
              <a:t>Il quadrante comprende oltre ai parchi Casetta Mattei, Buon Pastore, Trullo e i confini di Magliana vecchia</a:t>
            </a:r>
          </a:p>
          <a:p>
            <a:pPr>
              <a:spcBef>
                <a:spcPts val="400"/>
              </a:spcBef>
            </a:pPr>
            <a:r>
              <a:rPr lang="it-IT" sz="2000" b="1" dirty="0"/>
              <a:t>Oltre 40.000 gli abitanti interessati al progetto di rigenerazione urbana</a:t>
            </a:r>
          </a:p>
          <a:p>
            <a:pPr>
              <a:spcBef>
                <a:spcPts val="400"/>
              </a:spcBef>
            </a:pPr>
            <a:r>
              <a:rPr lang="it-IT" sz="2000" b="1" dirty="0"/>
              <a:t>popolazione studentesca di oltre 8000 studenti </a:t>
            </a:r>
          </a:p>
          <a:p>
            <a:pPr>
              <a:spcBef>
                <a:spcPts val="400"/>
              </a:spcBef>
            </a:pPr>
            <a:r>
              <a:rPr lang="it-IT" sz="2000" b="1" dirty="0"/>
              <a:t>servizi sanitari, sociali, amministrativi e di Polizia Urbana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349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37"/>
    </mc:Choice>
    <mc:Fallback>
      <p:transition spd="slow" advTm="1573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 descr="Immagine che contiene testo, esterni, sport, saltando&#10;&#10;Descrizione generata automaticamente">
            <a:extLst>
              <a:ext uri="{FF2B5EF4-FFF2-40B4-BE49-F238E27FC236}">
                <a16:creationId xmlns:a16="http://schemas.microsoft.com/office/drawing/2014/main" id="{998A3CD5-7E4B-8E4C-8339-334684C3F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01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3969C0F-3064-7346-8D12-DB4EAF86E070}"/>
              </a:ext>
            </a:extLst>
          </p:cNvPr>
          <p:cNvSpPr txBox="1"/>
          <p:nvPr/>
        </p:nvSpPr>
        <p:spPr>
          <a:xfrm>
            <a:off x="256609" y="1848256"/>
            <a:ext cx="57727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accent5">
                    <a:lumMod val="50000"/>
                  </a:schemeClr>
                </a:solidFill>
                <a:latin typeface="BODONI 72 BOOK" pitchFamily="2" charset="0"/>
              </a:rPr>
              <a:t>non c’è rigenerazione urbana</a:t>
            </a:r>
          </a:p>
          <a:p>
            <a:pPr algn="ctr"/>
            <a:r>
              <a:rPr lang="it-IT" sz="4000" b="1" dirty="0">
                <a:solidFill>
                  <a:schemeClr val="accent5">
                    <a:lumMod val="50000"/>
                  </a:schemeClr>
                </a:solidFill>
                <a:latin typeface="BODONI 72 BOOK" pitchFamily="2" charset="0"/>
              </a:rPr>
              <a:t>senza legalità e sicurezza</a:t>
            </a:r>
          </a:p>
        </p:txBody>
      </p:sp>
    </p:spTree>
    <p:extLst>
      <p:ext uri="{BB962C8B-B14F-4D97-AF65-F5344CB8AC3E}">
        <p14:creationId xmlns:p14="http://schemas.microsoft.com/office/powerpoint/2010/main" val="80680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1"/>
    </mc:Choice>
    <mc:Fallback>
      <p:transition spd="slow" advTm="810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AF61F8D2-4A1C-7747-B927-8F061EBA4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335"/>
            <a:ext cx="12192000" cy="590931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FF5DBB-6192-DA41-B570-EB9429E9D237}"/>
              </a:ext>
            </a:extLst>
          </p:cNvPr>
          <p:cNvSpPr txBox="1"/>
          <p:nvPr/>
        </p:nvSpPr>
        <p:spPr>
          <a:xfrm>
            <a:off x="0" y="5835976"/>
            <a:ext cx="15013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i="0" dirty="0" err="1">
                <a:effectLst/>
                <a:latin typeface="Arial" panose="020B0604020202020204" pitchFamily="34" charset="0"/>
              </a:rPr>
              <a:t>Corviale</a:t>
            </a:r>
            <a:r>
              <a:rPr lang="it-IT" b="1" i="0" dirty="0">
                <a:effectLst/>
                <a:latin typeface="Arial" panose="020B0604020202020204" pitchFamily="34" charset="0"/>
              </a:rPr>
              <a:t> ha due facce: una di servizi sociali, cultura, arte, sport; una di sfregi, irregolarità, danneggiamenti.</a:t>
            </a:r>
          </a:p>
          <a:p>
            <a:pPr algn="just"/>
            <a:r>
              <a:rPr lang="it-IT" b="1" dirty="0">
                <a:latin typeface="Arial" panose="020B0604020202020204" pitchFamily="34" charset="0"/>
              </a:rPr>
              <a:t>				</a:t>
            </a:r>
            <a:r>
              <a:rPr lang="it-IT" b="1" i="0" dirty="0" err="1">
                <a:effectLst/>
                <a:latin typeface="Arial" panose="020B0604020202020204" pitchFamily="34" charset="0"/>
              </a:rPr>
              <a:t>Corviale</a:t>
            </a:r>
            <a:r>
              <a:rPr lang="it-IT" b="1" i="0" dirty="0">
                <a:effectLst/>
                <a:latin typeface="Arial" panose="020B0604020202020204" pitchFamily="34" charset="0"/>
              </a:rPr>
              <a:t> non ce la fa più a reggere due facce.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269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99"/>
    </mc:Choice>
    <mc:Fallback>
      <p:transition spd="slow" advTm="569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erba, esterni, campo, parecchi&#10;&#10;Descrizione generata automaticamente">
            <a:extLst>
              <a:ext uri="{FF2B5EF4-FFF2-40B4-BE49-F238E27FC236}">
                <a16:creationId xmlns:a16="http://schemas.microsoft.com/office/drawing/2014/main" id="{A3ECB2A4-0F7D-6145-8AE9-1CF345702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3E1E784-F81B-6546-8482-639CBCC4FCBA}"/>
              </a:ext>
            </a:extLst>
          </p:cNvPr>
          <p:cNvSpPr txBox="1"/>
          <p:nvPr/>
        </p:nvSpPr>
        <p:spPr>
          <a:xfrm>
            <a:off x="3512119" y="4980561"/>
            <a:ext cx="5167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/>
              <a:t>Lato B di </a:t>
            </a:r>
            <a:r>
              <a:rPr lang="it-IT" sz="5400" b="1" dirty="0" err="1"/>
              <a:t>Corviale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269262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37"/>
    </mc:Choice>
    <mc:Fallback>
      <p:transition spd="slow" advTm="333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 descr="Immagine che contiene edificio, esterni, sport, gara di atletica&#10;&#10;Descrizione generata automaticamente">
            <a:extLst>
              <a:ext uri="{FF2B5EF4-FFF2-40B4-BE49-F238E27FC236}">
                <a16:creationId xmlns:a16="http://schemas.microsoft.com/office/drawing/2014/main" id="{C8814A5C-F5CD-1D46-92C4-4A93CCB65F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09" b="209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0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5"/>
    </mc:Choice>
    <mc:Fallback>
      <p:transition spd="slow" advTm="401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notte&#10;&#10;Descrizione generata automaticamente">
            <a:extLst>
              <a:ext uri="{FF2B5EF4-FFF2-40B4-BE49-F238E27FC236}">
                <a16:creationId xmlns:a16="http://schemas.microsoft.com/office/drawing/2014/main" id="{EC5BC30F-347E-8744-BFDD-22684EC24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6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76"/>
    </mc:Choice>
    <mc:Fallback>
      <p:transition spd="slow" advTm="317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erba, esterni, cielo&#10;&#10;Descrizione generata automaticamente">
            <a:extLst>
              <a:ext uri="{FF2B5EF4-FFF2-40B4-BE49-F238E27FC236}">
                <a16:creationId xmlns:a16="http://schemas.microsoft.com/office/drawing/2014/main" id="{F36BC25C-D272-7B4C-8148-40D50EC20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83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76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4603"/>
    </mc:Choice>
    <mc:Fallback>
      <p:transition spd="slow" advTm="46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arete, interni, pavimento, sporco&#10;&#10;Descrizione generata automaticamente">
            <a:extLst>
              <a:ext uri="{FF2B5EF4-FFF2-40B4-BE49-F238E27FC236}">
                <a16:creationId xmlns:a16="http://schemas.microsoft.com/office/drawing/2014/main" id="{79E9B504-84E6-824D-9984-2819B8F49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40" b="3701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5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43"/>
    </mc:Choice>
    <mc:Fallback>
      <p:transition spd="slow" advTm="504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 descr="Immagine che contiene testo, edificio, esterni, pietra&#10;&#10;Descrizione generata automaticamente">
            <a:extLst>
              <a:ext uri="{FF2B5EF4-FFF2-40B4-BE49-F238E27FC236}">
                <a16:creationId xmlns:a16="http://schemas.microsoft.com/office/drawing/2014/main" id="{08A980BB-2FDE-9047-9CBE-A2030FF47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7" r="2690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5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90"/>
    </mc:Choice>
    <mc:Fallback>
      <p:transition spd="slow" advTm="489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4FBDB70-86E7-DD49-B5FD-3CC52B9A3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009" y="0"/>
            <a:ext cx="124060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46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6"/>
    </mc:Choice>
    <mc:Fallback>
      <p:transition spd="slow" advTm="4066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128</Words>
  <Application>Microsoft Macintosh PowerPoint</Application>
  <PresentationFormat>Widescreen</PresentationFormat>
  <Paragraphs>21</Paragraphs>
  <Slides>13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BODONI 72 BOOK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Capezzone Tommaso</dc:creator>
  <cp:lastModifiedBy>Capezzone Tommaso</cp:lastModifiedBy>
  <cp:revision>1</cp:revision>
  <dcterms:created xsi:type="dcterms:W3CDTF">2023-02-03T17:25:39Z</dcterms:created>
  <dcterms:modified xsi:type="dcterms:W3CDTF">2023-02-03T17:40:10Z</dcterms:modified>
</cp:coreProperties>
</file>